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60" d="100"/>
          <a:sy n="60" d="100"/>
        </p:scale>
        <p:origin x="8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43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6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7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8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2000" spc="-119"/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0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09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</a:lvl1pPr>
            <a:lvl2pPr marL="0" indent="457200">
              <a:spcBef>
                <a:spcPts val="6000"/>
              </a:spcBef>
              <a:buSzTx/>
              <a:buNone/>
            </a:lvl2pPr>
            <a:lvl3pPr marL="0" indent="914400">
              <a:spcBef>
                <a:spcPts val="6000"/>
              </a:spcBef>
              <a:buSzTx/>
              <a:buNone/>
            </a:lvl3pPr>
            <a:lvl4pPr marL="0" indent="1371600">
              <a:spcBef>
                <a:spcPts val="6000"/>
              </a:spcBef>
              <a:buSzTx/>
              <a:buNone/>
            </a:lvl4pPr>
            <a:lvl5pPr marL="0" indent="1828800">
              <a:spcBef>
                <a:spcPts val="6000"/>
              </a:spcBef>
              <a:buSzTx/>
              <a:buNone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571500" marR="0" indent="-5715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5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1pPr>
      <a:lvl2pPr marL="1028700" marR="0" indent="-5715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5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2pPr>
      <a:lvl3pPr marL="1485900" marR="0" indent="-5715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5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3pPr>
      <a:lvl4pPr marL="1943100" marR="0" indent="-5715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5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4pPr>
      <a:lvl5pPr marL="2400300" marR="0" indent="-5715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5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5pPr>
      <a:lvl6pPr marL="2857500" marR="0" indent="-5715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5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6pPr>
      <a:lvl7pPr marL="3314700" marR="0" indent="-5715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5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7pPr>
      <a:lvl8pPr marL="3771900" marR="0" indent="-5715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5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8pPr>
      <a:lvl9pPr marL="4229100" marR="0" indent="-5715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5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Andrew Conard — May 2024"/>
          <p:cNvSpPr txBox="1">
            <a:spLocks noGrp="1"/>
          </p:cNvSpPr>
          <p:nvPr>
            <p:ph type="body" idx="21"/>
          </p:nvPr>
        </p:nvSpPr>
        <p:spPr>
          <a:xfrm>
            <a:off x="5996961" y="8022291"/>
            <a:ext cx="17180541" cy="660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 defTabSz="726440">
              <a:defRPr sz="3520"/>
            </a:lvl1pPr>
          </a:lstStyle>
          <a:p>
            <a:r>
              <a:t>Andrew Conard — May 2024</a:t>
            </a:r>
          </a:p>
        </p:txBody>
      </p:sp>
      <p:sp>
        <p:nvSpPr>
          <p:cNvPr id="172" name="Reflections on the 2024 United Methodist General Conference and Its Implications for Our Local Church"/>
          <p:cNvSpPr txBox="1">
            <a:spLocks noGrp="1"/>
          </p:cNvSpPr>
          <p:nvPr>
            <p:ph type="subTitle" sz="quarter" idx="1"/>
          </p:nvPr>
        </p:nvSpPr>
        <p:spPr>
          <a:xfrm>
            <a:off x="1206501" y="5534569"/>
            <a:ext cx="21971001" cy="2183330"/>
          </a:xfrm>
          <a:prstGeom prst="rect">
            <a:avLst/>
          </a:prstGeom>
        </p:spPr>
        <p:txBody>
          <a:bodyPr/>
          <a:lstStyle>
            <a:lvl1pPr algn="r">
              <a:defRPr sz="6000"/>
            </a:lvl1pPr>
          </a:lstStyle>
          <a:p>
            <a:r>
              <a:t>Reflections on the 2024 United Methodist General Conference and Its Implications for Our Local Church</a:t>
            </a:r>
          </a:p>
        </p:txBody>
      </p:sp>
      <p:sp>
        <p:nvSpPr>
          <p:cNvPr id="173" name="Embracing Change, Affirming Faith"/>
          <p:cNvSpPr txBox="1">
            <a:spLocks noGrp="1"/>
          </p:cNvSpPr>
          <p:nvPr>
            <p:ph type="ctrTitle"/>
          </p:nvPr>
        </p:nvSpPr>
        <p:spPr>
          <a:xfrm>
            <a:off x="1206498" y="452157"/>
            <a:ext cx="21971004" cy="4660303"/>
          </a:xfrm>
          <a:prstGeom prst="rect">
            <a:avLst/>
          </a:prstGeom>
        </p:spPr>
        <p:txBody>
          <a:bodyPr/>
          <a:lstStyle>
            <a:lvl1pPr algn="r">
              <a:defRPr sz="14000" spc="-140"/>
            </a:lvl1pPr>
          </a:lstStyle>
          <a:p>
            <a:r>
              <a:t>Embracing Change, Affirming Faith</a:t>
            </a:r>
          </a:p>
        </p:txBody>
      </p:sp>
      <p:pic>
        <p:nvPicPr>
          <p:cNvPr id="174" name="GC2020_logo_REV_clr_horz.png" descr="GC2020_logo_REV_clr_horz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140007"/>
            <a:ext cx="24384001" cy="5773543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731473" y="12458699"/>
            <a:ext cx="215647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C2020_logo_REV_clr_vert.png" descr="GC2020_logo_REV_clr_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0" y="4423185"/>
            <a:ext cx="6921501" cy="8086315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The 2020(4) United Methodist General Conference"/>
          <p:cNvSpPr txBox="1">
            <a:spLocks noGrp="1"/>
          </p:cNvSpPr>
          <p:nvPr>
            <p:ph type="body" idx="21"/>
          </p:nvPr>
        </p:nvSpPr>
        <p:spPr>
          <a:xfrm>
            <a:off x="1206500" y="2320924"/>
            <a:ext cx="21971000" cy="1003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The 2020(4) United Methodist General Conference</a:t>
            </a:r>
          </a:p>
        </p:txBody>
      </p:sp>
      <p:sp>
        <p:nvSpPr>
          <p:cNvPr id="179" name="A Pivotal Mo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z="9500" spc="-95"/>
            </a:lvl1pPr>
          </a:lstStyle>
          <a:p>
            <a:r>
              <a:t>A Pivotal Moment</a:t>
            </a:r>
          </a:p>
        </p:txBody>
      </p:sp>
      <p:sp>
        <p:nvSpPr>
          <p:cNvPr id="180" name="2024 General Conference: Charlotte, NC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291271" cy="8256012"/>
          </a:xfrm>
          <a:prstGeom prst="rect">
            <a:avLst/>
          </a:prstGeom>
        </p:spPr>
        <p:txBody>
          <a:bodyPr anchor="ctr"/>
          <a:lstStyle/>
          <a:p>
            <a:pPr marL="457200" indent="-457200"/>
            <a:r>
              <a:t>2024 General Conference: Charlotte, NC</a:t>
            </a:r>
          </a:p>
          <a:p>
            <a:pPr marL="457200" indent="-457200"/>
            <a:r>
              <a:t>A worldwide gathering of hope and joy</a:t>
            </a:r>
          </a:p>
          <a:p>
            <a:pPr marL="457200" indent="-457200"/>
            <a:r>
              <a:t>Decisions: inclusive, worldwide church</a:t>
            </a:r>
          </a:p>
          <a:p>
            <a:pPr marL="457200" indent="-457200"/>
            <a:r>
              <a:t>Outcomes: regionalization, end clergy ban, revise social principles</a:t>
            </a:r>
          </a:p>
        </p:txBody>
      </p:sp>
      <p:sp>
        <p:nvSpPr>
          <p:cNvPr id="18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692103" y="12458699"/>
            <a:ext cx="255017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C2020_logo_REV_clr_vert.png" descr="GC2020_logo_REV_clr_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0" y="4423185"/>
            <a:ext cx="6921500" cy="8086315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Regionalization in the United Methodist Church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Regionalization in the United Methodist Church</a:t>
            </a:r>
          </a:p>
        </p:txBody>
      </p:sp>
      <p:sp>
        <p:nvSpPr>
          <p:cNvPr id="185" name="Embracing Our Worldwide Nat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z="9500" spc="-95"/>
            </a:lvl1pPr>
          </a:lstStyle>
          <a:p>
            <a:r>
              <a:t>Embracing Our Worldwide Nature</a:t>
            </a:r>
          </a:p>
        </p:txBody>
      </p:sp>
      <p:sp>
        <p:nvSpPr>
          <p:cNvPr id="186" name="Regionalization: equal autonomy for all regions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291271" cy="8256012"/>
          </a:xfrm>
          <a:prstGeom prst="rect">
            <a:avLst/>
          </a:prstGeom>
        </p:spPr>
        <p:txBody>
          <a:bodyPr anchor="ctr"/>
          <a:lstStyle/>
          <a:p>
            <a:pPr marL="457200" indent="-457200"/>
            <a:r>
              <a:t>Regionalization: equal autonomy for all regions</a:t>
            </a:r>
          </a:p>
          <a:p>
            <a:pPr marL="457200" indent="-457200"/>
            <a:r>
              <a:t>A transformative step towards a worldwide church</a:t>
            </a:r>
          </a:p>
          <a:p>
            <a:pPr marL="457200" indent="-457200"/>
            <a:r>
              <a:t>Acknowledges diverse needs and perspectives</a:t>
            </a:r>
          </a:p>
          <a:p>
            <a:pPr marL="457200" indent="-457200"/>
            <a:r>
              <a:t>Enables contextualized ministry and decision-making</a:t>
            </a:r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679403" y="12458699"/>
            <a:ext cx="267717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C2020_logo_REV_clr_vert.png" descr="GC2020_logo_REV_clr_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0" y="4423185"/>
            <a:ext cx="6921500" cy="8086315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Ratification Process for Annual Conference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Ratification Process for Annual Conferences</a:t>
            </a:r>
          </a:p>
        </p:txBody>
      </p:sp>
      <p:sp>
        <p:nvSpPr>
          <p:cNvPr id="191" name="The Path to Regiona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z="9500" spc="-95"/>
            </a:lvl1pPr>
          </a:lstStyle>
          <a:p>
            <a:r>
              <a:t>The Path to Regionalization</a:t>
            </a:r>
          </a:p>
        </p:txBody>
      </p:sp>
      <p:sp>
        <p:nvSpPr>
          <p:cNvPr id="192" name="Regionalization requires ratification by annual conference members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291271" cy="8256012"/>
          </a:xfrm>
          <a:prstGeom prst="rect">
            <a:avLst/>
          </a:prstGeom>
        </p:spPr>
        <p:txBody>
          <a:bodyPr anchor="ctr"/>
          <a:lstStyle/>
          <a:p>
            <a:pPr marL="457200" indent="-457200"/>
            <a:r>
              <a:t>Regionalization requires ratification by annual conference members</a:t>
            </a:r>
          </a:p>
          <a:p>
            <a:pPr marL="457200" indent="-457200"/>
            <a:r>
              <a:t>Two-thirds majority needed worldwide</a:t>
            </a:r>
          </a:p>
          <a:p>
            <a:pPr marL="457200" indent="-457200"/>
            <a:r>
              <a:t>18-month ratification process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676101" y="12458699"/>
            <a:ext cx="271019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C2020_logo_REV_clr_vert.png" descr="GC2020_logo_REV_clr_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0" y="4423185"/>
            <a:ext cx="6921500" cy="8086315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Ending the Clergy Ban on LGBTQ+ Individual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Ending the Clergy Ban on LGBTQ+ Individuals</a:t>
            </a:r>
          </a:p>
        </p:txBody>
      </p:sp>
      <p:sp>
        <p:nvSpPr>
          <p:cNvPr id="197" name="Affirming Love and Inclusiv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z="9500" spc="-95"/>
            </a:lvl1pPr>
          </a:lstStyle>
          <a:p>
            <a:r>
              <a:t>Affirming Love and Inclusivity</a:t>
            </a:r>
          </a:p>
        </p:txBody>
      </p:sp>
      <p:sp>
        <p:nvSpPr>
          <p:cNvPr id="198" name="The 40-year-old ban on self-avowed practicing homosexuals serving as clergy lifted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291271" cy="8256012"/>
          </a:xfrm>
          <a:prstGeom prst="rect">
            <a:avLst/>
          </a:prstGeom>
        </p:spPr>
        <p:txBody>
          <a:bodyPr anchor="ctr"/>
          <a:lstStyle/>
          <a:p>
            <a:r>
              <a:t>The 40-year-old ban on self-avowed practicing homosexuals serving as clergy lifted</a:t>
            </a:r>
          </a:p>
          <a:p>
            <a:r>
              <a:t>A new era of unity and inclusivity</a:t>
            </a:r>
          </a:p>
          <a:p>
            <a:r>
              <a:t>Acknowledges gifts and callings of LGBTQ+ individuals</a:t>
            </a:r>
          </a:p>
          <a:p>
            <a:r>
              <a:t>Cultivates diverse clergy reflecting UMC membership</a:t>
            </a:r>
          </a:p>
        </p:txBody>
      </p:sp>
      <p:sp>
        <p:nvSpPr>
          <p:cNvPr id="19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683721" y="12458699"/>
            <a:ext cx="263399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C2020_logo_REV_clr_vert.png" descr="GC2020_logo_REV_clr_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0" y="4423185"/>
            <a:ext cx="6921500" cy="808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Revision of the Social Principle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Revision of the Social Principles</a:t>
            </a:r>
          </a:p>
        </p:txBody>
      </p:sp>
      <p:sp>
        <p:nvSpPr>
          <p:cNvPr id="203" name="Guiding Our Faithful Witnes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z="9500" spc="-95"/>
            </a:lvl1pPr>
          </a:lstStyle>
          <a:p>
            <a:r>
              <a:t>Guiding Our Faithful Witness</a:t>
            </a:r>
          </a:p>
        </p:txBody>
      </p:sp>
      <p:sp>
        <p:nvSpPr>
          <p:cNvPr id="204" name="Comprehensive revision of social principles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291271" cy="8256012"/>
          </a:xfrm>
          <a:prstGeom prst="rect">
            <a:avLst/>
          </a:prstGeom>
        </p:spPr>
        <p:txBody>
          <a:bodyPr anchor="ctr"/>
          <a:lstStyle/>
          <a:p>
            <a:r>
              <a:t>Comprehensive revision of social principles</a:t>
            </a:r>
          </a:p>
          <a:p>
            <a:r>
              <a:t>More concise, theologically grounded, globally relevant</a:t>
            </a:r>
          </a:p>
          <a:p>
            <a:r>
              <a:t>Addresses contemporary issues, guides faithful living</a:t>
            </a:r>
          </a:p>
          <a:p>
            <a:r>
              <a:t>Resource for engaging with the world</a:t>
            </a:r>
          </a:p>
        </p:txBody>
      </p:sp>
      <p:sp>
        <p:nvSpPr>
          <p:cNvPr id="20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675593" y="12458699"/>
            <a:ext cx="271527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C2020_logo_REV_clr_vert.png" descr="GC2020_logo_REV_clr_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0" y="4423185"/>
            <a:ext cx="6921500" cy="808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Ecumenical Partnerships, Budget, and Leadership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Ecumenical Partnerships, Budget, and Leadership</a:t>
            </a:r>
          </a:p>
        </p:txBody>
      </p:sp>
      <p:sp>
        <p:nvSpPr>
          <p:cNvPr id="209" name="Strengthening Relationships and Stewardshi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023872">
              <a:defRPr sz="8300" spc="-83"/>
            </a:lvl1pPr>
          </a:lstStyle>
          <a:p>
            <a:r>
              <a:rPr lang="en-US"/>
              <a:t>Stronger </a:t>
            </a:r>
            <a:r>
              <a:t>Relationships </a:t>
            </a:r>
            <a:r>
              <a:rPr dirty="0"/>
              <a:t>and Stewardship</a:t>
            </a:r>
          </a:p>
        </p:txBody>
      </p:sp>
      <p:sp>
        <p:nvSpPr>
          <p:cNvPr id="210" name="Historic full communion agreement with Episcopal Church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291271" cy="8256012"/>
          </a:xfrm>
          <a:prstGeom prst="rect">
            <a:avLst/>
          </a:prstGeom>
        </p:spPr>
        <p:txBody>
          <a:bodyPr anchor="ctr"/>
          <a:lstStyle/>
          <a:p>
            <a:r>
              <a:rPr dirty="0"/>
              <a:t>Historic full communion agreement with Episcopal Church</a:t>
            </a:r>
          </a:p>
          <a:p>
            <a:r>
              <a:rPr dirty="0"/>
              <a:t>The smallest budget demonstrates financial stewardship</a:t>
            </a:r>
          </a:p>
          <a:p>
            <a:r>
              <a:rPr dirty="0"/>
              <a:t>Postponed US bishop elections</a:t>
            </a:r>
          </a:p>
          <a:p>
            <a:r>
              <a:rPr dirty="0"/>
              <a:t>32 US bishops allocated for effective transitional leadership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699469" y="12458699"/>
            <a:ext cx="247651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C2020_logo_REV_clr_vert.png" descr="GC2020_logo_REV_clr_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0" y="4423185"/>
            <a:ext cx="6921500" cy="808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Expanding the Role of Deacons in Ministry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Expanding the Role of Deacons in Ministry</a:t>
            </a:r>
          </a:p>
        </p:txBody>
      </p:sp>
      <p:sp>
        <p:nvSpPr>
          <p:cNvPr id="215" name="Empowering Servants of Chri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z="9500" spc="-95"/>
            </a:lvl1pPr>
          </a:lstStyle>
          <a:p>
            <a:r>
              <a:t>Empowering Servants of Christ</a:t>
            </a:r>
          </a:p>
        </p:txBody>
      </p:sp>
      <p:sp>
        <p:nvSpPr>
          <p:cNvPr id="216" name="Momentous decision to empower deacons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291271" cy="8256012"/>
          </a:xfrm>
          <a:prstGeom prst="rect">
            <a:avLst/>
          </a:prstGeom>
        </p:spPr>
        <p:txBody>
          <a:bodyPr anchor="ctr"/>
          <a:lstStyle/>
          <a:p>
            <a:r>
              <a:t>Momentous decision to empower deacons</a:t>
            </a:r>
          </a:p>
          <a:p>
            <a:r>
              <a:t>Sacramental authority in ministry contexts</a:t>
            </a:r>
          </a:p>
          <a:p>
            <a:r>
              <a:t>Acknowledges deacons' crucial role</a:t>
            </a:r>
          </a:p>
          <a:p>
            <a:r>
              <a:t>Affirms the ministry of all believers</a:t>
            </a:r>
          </a:p>
        </p:txBody>
      </p:sp>
      <p:sp>
        <p:nvSpPr>
          <p:cNvPr id="21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678641" y="12458699"/>
            <a:ext cx="268479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C2020_logo_REV_clr_vert.png" descr="GC2020_logo_REV_clr_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0" y="4423185"/>
            <a:ext cx="6921500" cy="808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Challenges, Opportunities, and a Call to Prayer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Challenges, Opportunities, and a Call to Prayer</a:t>
            </a:r>
          </a:p>
        </p:txBody>
      </p:sp>
      <p:sp>
        <p:nvSpPr>
          <p:cNvPr id="221" name="Navigating the Journey Ahea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z="9500" spc="-95"/>
            </a:lvl1pPr>
          </a:lstStyle>
          <a:p>
            <a:r>
              <a:t>Navigating the Journey Ahead</a:t>
            </a:r>
          </a:p>
        </p:txBody>
      </p:sp>
      <p:sp>
        <p:nvSpPr>
          <p:cNvPr id="222" name="General Conference: positive turning point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291271" cy="8256012"/>
          </a:xfrm>
          <a:prstGeom prst="rect">
            <a:avLst/>
          </a:prstGeom>
        </p:spPr>
        <p:txBody>
          <a:bodyPr anchor="ctr"/>
          <a:lstStyle/>
          <a:p>
            <a:r>
              <a:t>General Conference: positive turning point</a:t>
            </a:r>
          </a:p>
          <a:p>
            <a:r>
              <a:t>A trajectory towards inclusivity and worldwide engagement</a:t>
            </a:r>
          </a:p>
          <a:p>
            <a:r>
              <a:t>Implementation requires planning, communication, collaboration</a:t>
            </a:r>
          </a:p>
          <a:p>
            <a:r>
              <a:t>Unite in prayer and discernment, seeking God's guidance</a:t>
            </a:r>
          </a:p>
        </p:txBody>
      </p:sp>
      <p:sp>
        <p:nvSpPr>
          <p:cNvPr id="22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675339" y="12458699"/>
            <a:ext cx="271781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C2020_logo_REV_clr_vert.png" descr="GC2020_logo_REV_clr_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0" y="4423185"/>
            <a:ext cx="6921500" cy="808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Responding to the General Conference Outcome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Responding to the General Conference Outcomes</a:t>
            </a:r>
          </a:p>
        </p:txBody>
      </p:sp>
      <p:sp>
        <p:nvSpPr>
          <p:cNvPr id="227" name="Gratitude, Reflection, and A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z="9500" spc="-95"/>
            </a:lvl1pPr>
          </a:lstStyle>
          <a:p>
            <a:r>
              <a:t>Gratitude, Reflection, and Action</a:t>
            </a:r>
          </a:p>
        </p:txBody>
      </p:sp>
      <p:sp>
        <p:nvSpPr>
          <p:cNvPr id="228" name="Give thanks for the work of the General Conference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291271" cy="8256012"/>
          </a:xfrm>
          <a:prstGeom prst="rect">
            <a:avLst/>
          </a:prstGeom>
        </p:spPr>
        <p:txBody>
          <a:bodyPr anchor="ctr"/>
          <a:lstStyle/>
          <a:p>
            <a:r>
              <a:t>Give thanks for the work of the General Conference</a:t>
            </a:r>
          </a:p>
          <a:p>
            <a:r>
              <a:t>Acknowledge the Holy Spirit's guidance</a:t>
            </a:r>
          </a:p>
          <a:p>
            <a:r>
              <a:t>Pray for wisdom, courage, unity</a:t>
            </a:r>
          </a:p>
          <a:p>
            <a:r>
              <a:t>Engage in study and dialogue on outcomes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C2020_logo_REV_clr_vert.png" descr="GC2020_logo_REV_clr_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0" y="4423185"/>
            <a:ext cx="6921500" cy="808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Embodying Inclusivity, Justice, and Faithful Witness"/>
          <p:cNvSpPr txBox="1">
            <a:spLocks noGrp="1"/>
          </p:cNvSpPr>
          <p:nvPr>
            <p:ph type="body" idx="21"/>
          </p:nvPr>
        </p:nvSpPr>
        <p:spPr>
          <a:xfrm>
            <a:off x="1206500" y="2324100"/>
            <a:ext cx="14813329" cy="10033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726440">
              <a:defRPr sz="4840"/>
            </a:lvl1pPr>
          </a:lstStyle>
          <a:p>
            <a:r>
              <a:t>Embodying Inclusivity, Justice, and Faithful Witness</a:t>
            </a:r>
          </a:p>
        </p:txBody>
      </p:sp>
      <p:sp>
        <p:nvSpPr>
          <p:cNvPr id="233" name="Our Church, Our Fut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z="9500" spc="-95"/>
            </a:lvl1pPr>
          </a:lstStyle>
          <a:p>
            <a:r>
              <a:t>Our Church, Our Future</a:t>
            </a:r>
          </a:p>
        </p:txBody>
      </p:sp>
      <p:sp>
        <p:nvSpPr>
          <p:cNvPr id="234" name="Engage in dialogue to embody inclusivity and justice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291271" cy="8256012"/>
          </a:xfrm>
          <a:prstGeom prst="rect">
            <a:avLst/>
          </a:prstGeom>
        </p:spPr>
        <p:txBody>
          <a:bodyPr anchor="ctr"/>
          <a:lstStyle/>
          <a:p>
            <a:pPr marL="537209" indent="-537209" defTabSz="334263">
              <a:spcBef>
                <a:spcPts val="4400"/>
              </a:spcBef>
              <a:defRPr sz="4700"/>
            </a:pPr>
            <a:r>
              <a:t>Engage in dialogue to embody inclusivity and justice</a:t>
            </a:r>
          </a:p>
          <a:p>
            <a:pPr marL="537209" indent="-537209" defTabSz="334263">
              <a:spcBef>
                <a:spcPts val="4400"/>
              </a:spcBef>
              <a:defRPr sz="4700"/>
            </a:pPr>
            <a:r>
              <a:t>Support regionalization ratification</a:t>
            </a:r>
          </a:p>
          <a:p>
            <a:pPr marL="537209" indent="-537209" defTabSz="334263">
              <a:spcBef>
                <a:spcPts val="4400"/>
              </a:spcBef>
              <a:defRPr sz="4700"/>
            </a:pPr>
            <a:r>
              <a:t>Allow revised social principles to shape ministries and outreach</a:t>
            </a:r>
          </a:p>
          <a:p>
            <a:pPr marL="537209" indent="-537209" defTabSz="334263">
              <a:spcBef>
                <a:spcPts val="4400"/>
              </a:spcBef>
              <a:defRPr sz="4700"/>
            </a:pPr>
            <a:r>
              <a:t>Create welcome, celebrate unique gifts</a:t>
            </a:r>
          </a:p>
          <a:p>
            <a:pPr marL="537209" indent="-537209" defTabSz="334263">
              <a:spcBef>
                <a:spcPts val="4400"/>
              </a:spcBef>
              <a:defRPr sz="4700"/>
            </a:pPr>
            <a:r>
              <a:t>Reflect on supporting and engaging with changes</a:t>
            </a:r>
          </a:p>
        </p:txBody>
      </p:sp>
      <p:sp>
        <p:nvSpPr>
          <p:cNvPr id="23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630127" y="12458699"/>
            <a:ext cx="316993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409</Words>
  <Application>Microsoft Macintosh PowerPoint</Application>
  <PresentationFormat>Custom</PresentationFormat>
  <Paragraphs>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Graphik</vt:lpstr>
      <vt:lpstr>Graphik-Light</vt:lpstr>
      <vt:lpstr>Helvetica Neue</vt:lpstr>
      <vt:lpstr>Produkt Extralight</vt:lpstr>
      <vt:lpstr>Produkt Light</vt:lpstr>
      <vt:lpstr>38_MinimalistLight</vt:lpstr>
      <vt:lpstr>Embracing Change, Affirming Faith</vt:lpstr>
      <vt:lpstr>A Pivotal Moment</vt:lpstr>
      <vt:lpstr>Embracing Our Worldwide Nature</vt:lpstr>
      <vt:lpstr>The Path to Regionalization</vt:lpstr>
      <vt:lpstr>Affirming Love and Inclusivity</vt:lpstr>
      <vt:lpstr>Guiding Our Faithful Witness</vt:lpstr>
      <vt:lpstr>Stronger Relationships and Stewardship</vt:lpstr>
      <vt:lpstr>Empowering Servants of Christ</vt:lpstr>
      <vt:lpstr>Navigating the Journey Ahead</vt:lpstr>
      <vt:lpstr>Gratitude, Reflection, and Action</vt:lpstr>
      <vt:lpstr>Our Church, Our Future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Andrew Conard</cp:lastModifiedBy>
  <cp:revision>1</cp:revision>
  <dcterms:modified xsi:type="dcterms:W3CDTF">2024-05-19T02:48:25Z</dcterms:modified>
</cp:coreProperties>
</file>